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62" r:id="rId6"/>
    <p:sldId id="261" r:id="rId7"/>
    <p:sldId id="263" r:id="rId8"/>
    <p:sldId id="260" r:id="rId9"/>
    <p:sldId id="264" r:id="rId10"/>
    <p:sldId id="26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GARRIDO COLMENERO" initials="AGC" lastIdx="1" clrIdx="0">
    <p:extLst>
      <p:ext uri="{19B8F6BF-5375-455C-9EA6-DF929625EA0E}">
        <p15:presenceInfo xmlns:p15="http://schemas.microsoft.com/office/powerpoint/2012/main" userId="ALBERTO GARRIDO COLMEN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0" d="100"/>
          <a:sy n="40" d="100"/>
        </p:scale>
        <p:origin x="76" y="-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2T16:56:01.12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2T16:56:01.12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32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4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32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9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2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1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7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4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3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2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57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D893-F168-4994-B718-033F935ADC75}" type="datetimeFigureOut">
              <a:rPr lang="es-ES" smtClean="0"/>
              <a:t>13/07/2022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A380-C26C-4F3C-AC1E-819AA2AD4E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35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n-US" b="1" dirty="0"/>
              <a:t>SS2.34 Engaging Researchers in the Net-Zero </a:t>
            </a:r>
            <a:r>
              <a:rPr lang="en-US" b="1" dirty="0" smtClean="0"/>
              <a:t>Transition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Guillermo Cisneros</a:t>
            </a:r>
          </a:p>
          <a:p>
            <a:r>
              <a:rPr lang="es-ES" sz="3200" dirty="0" smtClean="0"/>
              <a:t>Rector of Universidad Politécnica de Madrid</a:t>
            </a:r>
          </a:p>
          <a:p>
            <a:r>
              <a:rPr lang="es-ES" sz="3200" dirty="0" smtClean="0"/>
              <a:t>and </a:t>
            </a:r>
            <a:r>
              <a:rPr lang="es-ES" sz="3200" dirty="0" err="1" smtClean="0"/>
              <a:t>Chair</a:t>
            </a:r>
            <a:r>
              <a:rPr lang="es-ES" sz="3200" dirty="0" smtClean="0"/>
              <a:t>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Taksforce</a:t>
            </a:r>
            <a:r>
              <a:rPr lang="es-ES" sz="3200" dirty="0" smtClean="0"/>
              <a:t> </a:t>
            </a:r>
            <a:r>
              <a:rPr lang="es-ES" sz="3200" dirty="0" err="1" smtClean="0"/>
              <a:t>Sustainability</a:t>
            </a:r>
            <a:r>
              <a:rPr lang="es-ES" sz="3200" dirty="0" smtClean="0"/>
              <a:t> of CESEAR </a:t>
            </a:r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9" y="734076"/>
            <a:ext cx="2821572" cy="10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0" y="5461186"/>
            <a:ext cx="3008243" cy="13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6.googleusercontent.com/d62A6FOQFH5dcsvUchzVeKJT69ZjIkKhy-scGB3sTblILer0i5s-zJUM1beew_sUjG9_D829Qv6T7c9-gaZFU3eERkRFzWpTd6FhaH4sInBI2nv8HUyKFLKO3eP-7afGERMH_4T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61" y="5725018"/>
            <a:ext cx="2800895" cy="8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0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9798" y="-20182"/>
            <a:ext cx="9053136" cy="1163637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Collaboration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4674" y="1401147"/>
            <a:ext cx="11537325" cy="1730305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/>
              <a:t>CESEAR  </a:t>
            </a:r>
            <a:r>
              <a:rPr lang="en-GB" sz="4000" dirty="0"/>
              <a:t>Task Force Sustainability 2022-2023 </a:t>
            </a:r>
            <a:r>
              <a:rPr lang="en-GB" sz="4000" dirty="0" smtClean="0"/>
              <a:t>:</a:t>
            </a:r>
            <a:endParaRPr lang="es-ES" sz="4000" dirty="0"/>
          </a:p>
          <a:p>
            <a:pPr lvl="2" algn="l"/>
            <a:r>
              <a:rPr lang="en-GB" sz="3400" dirty="0"/>
              <a:t>Inspire our Members and other universities of S&amp;T about their contribution to knowledge societies for a sustainable </a:t>
            </a:r>
            <a:r>
              <a:rPr lang="en-GB" sz="3400" dirty="0" smtClean="0"/>
              <a:t>future</a:t>
            </a:r>
            <a:endParaRPr lang="es-ES" sz="3400" dirty="0"/>
          </a:p>
          <a:p>
            <a:pPr lvl="2" algn="l"/>
            <a:r>
              <a:rPr lang="en-GB" sz="3400" dirty="0"/>
              <a:t>Advocate the corresponding framework conditions for optimising the contribution of universities of S&amp;T to policy makers and </a:t>
            </a:r>
            <a:r>
              <a:rPr lang="en-GB" sz="3400" dirty="0" smtClean="0"/>
              <a:t>funders</a:t>
            </a:r>
            <a:endParaRPr lang="es-ES" sz="3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3600" dirty="0"/>
              <a:t>Learn from each other and promote best practice when contributing to knowledge societies for a sustainable future.</a:t>
            </a:r>
            <a:endParaRPr lang="es-ES" sz="3600" dirty="0"/>
          </a:p>
          <a:p>
            <a:pPr algn="l"/>
            <a:endParaRPr lang="es-ES" sz="4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4000" dirty="0" smtClean="0"/>
          </a:p>
          <a:p>
            <a:pPr algn="l"/>
            <a:endParaRPr lang="es-ES" sz="40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51838" y="168207"/>
            <a:ext cx="2674679" cy="848072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novation Inspi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917"/>
            <a:ext cx="1377446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Speaker Ico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8" y="3516320"/>
            <a:ext cx="1147498" cy="11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86943" t="12207" r="8504" b="77174"/>
          <a:stretch/>
        </p:blipFill>
        <p:spPr>
          <a:xfrm>
            <a:off x="49579" y="5152445"/>
            <a:ext cx="1327867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1133" y="1082268"/>
            <a:ext cx="7541812" cy="623909"/>
          </a:xfrm>
        </p:spPr>
        <p:txBody>
          <a:bodyPr>
            <a:noAutofit/>
          </a:bodyPr>
          <a:lstStyle/>
          <a:p>
            <a:pPr algn="l"/>
            <a:r>
              <a:rPr lang="es-ES" sz="3200" dirty="0" err="1" smtClean="0"/>
              <a:t>Sustainability</a:t>
            </a:r>
            <a:r>
              <a:rPr lang="es-ES" sz="3200" dirty="0" smtClean="0"/>
              <a:t> </a:t>
            </a:r>
            <a:r>
              <a:rPr lang="es-ES" sz="3200" dirty="0" err="1" smtClean="0"/>
              <a:t>Taskforce</a:t>
            </a:r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2080" y="318764"/>
            <a:ext cx="2324816" cy="897388"/>
          </a:xfrm>
          <a:prstGeom prst="rect">
            <a:avLst/>
          </a:prstGeom>
          <a:ln/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1927" t="9706" r="20844" b="42347"/>
          <a:stretch/>
        </p:blipFill>
        <p:spPr>
          <a:xfrm>
            <a:off x="4766417" y="1926942"/>
            <a:ext cx="8064693" cy="281635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44064" y="1928540"/>
            <a:ext cx="784541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54 </a:t>
            </a:r>
            <a:r>
              <a:rPr lang="es-ES" b="1" dirty="0" err="1" smtClean="0"/>
              <a:t>Science</a:t>
            </a:r>
            <a:r>
              <a:rPr lang="es-ES" b="1" dirty="0" smtClean="0"/>
              <a:t> and </a:t>
            </a:r>
            <a:r>
              <a:rPr lang="es-ES" sz="2400" b="1" dirty="0" err="1" smtClean="0"/>
              <a:t>Technology</a:t>
            </a:r>
            <a:r>
              <a:rPr lang="es-ES" b="1" dirty="0" smtClean="0"/>
              <a:t> </a:t>
            </a:r>
            <a:r>
              <a:rPr lang="es-ES" b="1" dirty="0" err="1" smtClean="0"/>
              <a:t>Universities</a:t>
            </a:r>
            <a:endParaRPr lang="es-ES" b="1" dirty="0" smtClean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Preparing</a:t>
            </a:r>
            <a:r>
              <a:rPr lang="es-ES" dirty="0" smtClean="0"/>
              <a:t> a White </a:t>
            </a:r>
            <a:r>
              <a:rPr lang="es-ES" dirty="0" err="1" smtClean="0"/>
              <a:t>Paper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Issue</a:t>
            </a:r>
            <a:r>
              <a:rPr lang="es-ES" dirty="0" smtClean="0"/>
              <a:t> a </a:t>
            </a:r>
            <a:r>
              <a:rPr lang="es-ES" dirty="0" err="1" smtClean="0"/>
              <a:t>declaration</a:t>
            </a:r>
            <a:r>
              <a:rPr lang="es-ES" dirty="0" smtClean="0"/>
              <a:t> in Madrid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Participate</a:t>
            </a:r>
            <a:r>
              <a:rPr lang="es-ES" dirty="0" smtClean="0"/>
              <a:t> in COP27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For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Universities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err="1"/>
              <a:t>Research</a:t>
            </a:r>
            <a:r>
              <a:rPr lang="es-ES" dirty="0"/>
              <a:t> for </a:t>
            </a:r>
            <a:r>
              <a:rPr lang="es-ES" dirty="0" err="1"/>
              <a:t>sustainability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err="1"/>
              <a:t>Education</a:t>
            </a:r>
            <a:r>
              <a:rPr lang="es-ES" dirty="0"/>
              <a:t> for </a:t>
            </a:r>
            <a:r>
              <a:rPr lang="es-ES" dirty="0" err="1"/>
              <a:t>sustainability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err="1"/>
              <a:t>Innovation</a:t>
            </a:r>
            <a:r>
              <a:rPr lang="es-ES" dirty="0"/>
              <a:t> for </a:t>
            </a:r>
            <a:r>
              <a:rPr lang="es-ES" dirty="0" err="1"/>
              <a:t>sustainability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Global framework for S&amp;T cooperation and engagement for sustainable future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2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25287" y="434460"/>
            <a:ext cx="6076439" cy="11636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Inter-</a:t>
            </a:r>
            <a:r>
              <a:rPr lang="es-ES" dirty="0" err="1" smtClean="0"/>
              <a:t>disciplinarity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98319"/>
            <a:ext cx="9538252" cy="173030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smtClean="0"/>
              <a:t>Net-</a:t>
            </a:r>
            <a:r>
              <a:rPr lang="es-ES" sz="3200" dirty="0" err="1" smtClean="0"/>
              <a:t>zero</a:t>
            </a:r>
            <a:r>
              <a:rPr lang="es-ES" sz="3200" dirty="0" smtClean="0"/>
              <a:t> </a:t>
            </a:r>
            <a:r>
              <a:rPr lang="es-ES" sz="3200" dirty="0" err="1" smtClean="0"/>
              <a:t>transition</a:t>
            </a:r>
            <a:r>
              <a:rPr lang="es-ES" sz="3200" dirty="0" smtClean="0"/>
              <a:t> </a:t>
            </a:r>
            <a:r>
              <a:rPr lang="es-ES" sz="3200" dirty="0" err="1" smtClean="0"/>
              <a:t>requires</a:t>
            </a:r>
            <a:r>
              <a:rPr lang="es-ES" sz="3200" dirty="0" smtClean="0"/>
              <a:t> </a:t>
            </a:r>
            <a:r>
              <a:rPr lang="es-ES" sz="3200" dirty="0" err="1" smtClean="0"/>
              <a:t>reducing</a:t>
            </a:r>
            <a:r>
              <a:rPr lang="es-ES" sz="3200" dirty="0" smtClean="0"/>
              <a:t> </a:t>
            </a:r>
            <a:r>
              <a:rPr lang="es-ES" sz="3200" dirty="0" err="1" smtClean="0"/>
              <a:t>GHGs</a:t>
            </a:r>
            <a:r>
              <a:rPr lang="es-ES" sz="3200" dirty="0" smtClean="0"/>
              <a:t> and C-</a:t>
            </a:r>
            <a:r>
              <a:rPr lang="es-ES" sz="3200" dirty="0" err="1" smtClean="0"/>
              <a:t>storage</a:t>
            </a:r>
            <a:r>
              <a:rPr lang="es-ES" sz="3200" dirty="0" smtClean="0"/>
              <a:t> and </a:t>
            </a:r>
            <a:r>
              <a:rPr lang="es-ES" sz="3200" dirty="0" err="1" smtClean="0"/>
              <a:t>sequestration</a:t>
            </a:r>
            <a:endParaRPr lang="es-ES" sz="3200" dirty="0" smtClean="0"/>
          </a:p>
          <a:p>
            <a:pPr algn="l"/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0/0b/Global_GHG_Emissions_by_Sector_2016.png/1440px-Global_GHG_Emissions_by_Sector_20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1" y="1863471"/>
            <a:ext cx="6464005" cy="48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0" y="5531723"/>
            <a:ext cx="294387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/>
              <a:t>By</a:t>
            </a:r>
            <a:r>
              <a:rPr lang="es-ES" sz="1100" dirty="0"/>
              <a:t> </a:t>
            </a:r>
            <a:r>
              <a:rPr lang="es-ES" sz="1100" dirty="0" err="1"/>
              <a:t>Simon</a:t>
            </a:r>
            <a:r>
              <a:rPr lang="es-ES" sz="1100" dirty="0"/>
              <a:t> </a:t>
            </a:r>
            <a:r>
              <a:rPr lang="es-ES" sz="1100" dirty="0" err="1"/>
              <a:t>Rayner</a:t>
            </a:r>
            <a:r>
              <a:rPr lang="es-ES" sz="1100" dirty="0"/>
              <a:t> / </a:t>
            </a:r>
            <a:r>
              <a:rPr lang="es-ES" sz="1100" dirty="0" err="1"/>
              <a:t>EarthCharts</a:t>
            </a:r>
            <a:r>
              <a:rPr lang="es-ES" sz="1100" dirty="0"/>
              <a:t> - </a:t>
            </a:r>
            <a:r>
              <a:rPr lang="es-ES" sz="1100" dirty="0" err="1"/>
              <a:t>EarthCharts</a:t>
            </a:r>
            <a:r>
              <a:rPr lang="es-ES" sz="1100" dirty="0"/>
              <a:t> </a:t>
            </a:r>
            <a:r>
              <a:rPr lang="es-ES" sz="1100" dirty="0" err="1"/>
              <a:t>Website</a:t>
            </a:r>
            <a:r>
              <a:rPr lang="es-ES" sz="1100" dirty="0"/>
              <a:t> (http://earthcharts.org/), http://earthcharts.org/wp-content/uploads/2020/03/Emissions-Sources.png, CC BY-SA 4.0, https://commons.wikimedia.org/w/index.php?curid=87783234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70" y="2179073"/>
            <a:ext cx="5406830" cy="37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25287" y="434460"/>
            <a:ext cx="6076439" cy="11636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Inter-</a:t>
            </a:r>
            <a:r>
              <a:rPr lang="es-ES" dirty="0" err="1" smtClean="0"/>
              <a:t>disciplinarity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878" y="1375672"/>
            <a:ext cx="9538252" cy="173030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smtClean="0"/>
              <a:t>Net-</a:t>
            </a:r>
            <a:r>
              <a:rPr lang="es-ES" sz="3200" dirty="0" err="1" smtClean="0"/>
              <a:t>zero</a:t>
            </a:r>
            <a:r>
              <a:rPr lang="es-ES" sz="3200" dirty="0" smtClean="0"/>
              <a:t> </a:t>
            </a:r>
            <a:r>
              <a:rPr lang="es-ES" sz="3200" dirty="0" err="1" smtClean="0"/>
              <a:t>transition</a:t>
            </a:r>
            <a:r>
              <a:rPr lang="es-ES" sz="3200" dirty="0" smtClean="0"/>
              <a:t> </a:t>
            </a:r>
            <a:r>
              <a:rPr lang="es-ES" sz="3200" dirty="0" err="1" smtClean="0"/>
              <a:t>requires</a:t>
            </a:r>
            <a:r>
              <a:rPr lang="es-ES" sz="3200" dirty="0" smtClean="0"/>
              <a:t> </a:t>
            </a:r>
            <a:r>
              <a:rPr lang="es-ES" sz="3200" dirty="0" err="1" smtClean="0"/>
              <a:t>reducing</a:t>
            </a:r>
            <a:r>
              <a:rPr lang="es-ES" sz="3200" dirty="0" smtClean="0"/>
              <a:t> </a:t>
            </a:r>
            <a:r>
              <a:rPr lang="es-ES" sz="3200" dirty="0" err="1" smtClean="0"/>
              <a:t>GHGs</a:t>
            </a:r>
            <a:r>
              <a:rPr lang="es-ES" sz="3200" dirty="0" smtClean="0"/>
              <a:t> and C-</a:t>
            </a:r>
            <a:r>
              <a:rPr lang="es-ES" sz="3200" dirty="0" err="1" smtClean="0"/>
              <a:t>storage</a:t>
            </a:r>
            <a:r>
              <a:rPr lang="es-ES" sz="3200" dirty="0" smtClean="0"/>
              <a:t> and </a:t>
            </a:r>
            <a:r>
              <a:rPr lang="es-ES" sz="3200" dirty="0" err="1" smtClean="0"/>
              <a:t>sequestration</a:t>
            </a:r>
            <a:endParaRPr lang="es-ES" sz="3200" dirty="0" smtClean="0"/>
          </a:p>
          <a:p>
            <a:pPr algn="l"/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83496" y="2656992"/>
            <a:ext cx="56918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Reduction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GHGs</a:t>
            </a:r>
            <a:r>
              <a:rPr lang="es-ES" sz="32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Building</a:t>
            </a:r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Transportation</a:t>
            </a:r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Manufactuting</a:t>
            </a:r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Energy</a:t>
            </a:r>
            <a:r>
              <a:rPr lang="es-ES" sz="2800" dirty="0" smtClean="0"/>
              <a:t> (</a:t>
            </a:r>
            <a:r>
              <a:rPr lang="es-ES" sz="2800" dirty="0" err="1" smtClean="0"/>
              <a:t>efficiency</a:t>
            </a:r>
            <a:r>
              <a:rPr lang="es-ES" sz="2800" dirty="0" smtClean="0"/>
              <a:t> and </a:t>
            </a:r>
            <a:r>
              <a:rPr lang="es-ES" sz="2800" dirty="0" err="1" smtClean="0"/>
              <a:t>storage</a:t>
            </a:r>
            <a:r>
              <a:rPr lang="es-E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Agriculture</a:t>
            </a:r>
            <a:r>
              <a:rPr lang="es-ES" sz="2800" dirty="0" smtClean="0"/>
              <a:t> (and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Bioeconomy</a:t>
            </a:r>
            <a:r>
              <a:rPr lang="es-E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Circular </a:t>
            </a:r>
            <a:r>
              <a:rPr lang="es-ES" sz="2800" dirty="0" err="1" smtClean="0"/>
              <a:t>economy</a:t>
            </a:r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Transforming</a:t>
            </a:r>
            <a:r>
              <a:rPr lang="es-ES" sz="2800" dirty="0" smtClean="0"/>
              <a:t> human </a:t>
            </a:r>
            <a:r>
              <a:rPr lang="es-ES" sz="2800" dirty="0" err="1" smtClean="0"/>
              <a:t>behaviour</a:t>
            </a:r>
            <a:endParaRPr lang="es-ES" sz="2800" dirty="0" smtClean="0"/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867617" y="2728624"/>
            <a:ext cx="532438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C-</a:t>
            </a:r>
            <a:r>
              <a:rPr lang="es-ES" sz="3200" dirty="0" err="1" smtClean="0"/>
              <a:t>storage</a:t>
            </a:r>
            <a:r>
              <a:rPr lang="es-ES" sz="3200" dirty="0" smtClean="0"/>
              <a:t> and capture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Carbon</a:t>
            </a:r>
            <a:r>
              <a:rPr lang="es-ES" sz="2800" dirty="0" smtClean="0"/>
              <a:t> </a:t>
            </a:r>
            <a:r>
              <a:rPr lang="es-ES" sz="2800" dirty="0" err="1" smtClean="0"/>
              <a:t>soil</a:t>
            </a:r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Biomass</a:t>
            </a:r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Geoengineering</a:t>
            </a:r>
            <a:r>
              <a:rPr lang="es-ES" sz="2800" dirty="0" smtClean="0"/>
              <a:t> </a:t>
            </a:r>
            <a:r>
              <a:rPr lang="es-ES" sz="2800" dirty="0" err="1" smtClean="0"/>
              <a:t>solutions</a:t>
            </a:r>
            <a:endParaRPr lang="es-ES" sz="28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7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90242" y="-206722"/>
            <a:ext cx="9053136" cy="1163637"/>
          </a:xfrm>
        </p:spPr>
        <p:txBody>
          <a:bodyPr>
            <a:normAutofit/>
          </a:bodyPr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organisations</a:t>
            </a:r>
            <a:r>
              <a:rPr lang="es-ES" dirty="0" smtClean="0"/>
              <a:t>’ </a:t>
            </a:r>
            <a:r>
              <a:rPr lang="es-ES" dirty="0" err="1" smtClean="0"/>
              <a:t>mission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878" y="1375672"/>
            <a:ext cx="9538252" cy="173030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Education</a:t>
            </a:r>
            <a:endParaRPr lang="es-ES" sz="32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s-ES" sz="2800" dirty="0" err="1" smtClean="0"/>
              <a:t>Our</a:t>
            </a:r>
            <a:r>
              <a:rPr lang="es-ES" sz="2800" dirty="0" smtClean="0"/>
              <a:t> </a:t>
            </a:r>
            <a:r>
              <a:rPr lang="es-ES" sz="2800" dirty="0" err="1" smtClean="0"/>
              <a:t>programmes</a:t>
            </a:r>
            <a:r>
              <a:rPr lang="es-ES" sz="2800" dirty="0" smtClean="0"/>
              <a:t> MUST </a:t>
            </a:r>
            <a:r>
              <a:rPr lang="es-ES" sz="2800" dirty="0" err="1" smtClean="0"/>
              <a:t>pay</a:t>
            </a:r>
            <a:r>
              <a:rPr lang="es-ES" sz="2800" dirty="0" smtClean="0"/>
              <a:t> </a:t>
            </a:r>
            <a:r>
              <a:rPr lang="es-ES" sz="2800" dirty="0" err="1" smtClean="0"/>
              <a:t>attention</a:t>
            </a:r>
            <a:r>
              <a:rPr lang="es-ES" sz="2800" dirty="0" smtClean="0"/>
              <a:t> to CC, </a:t>
            </a:r>
            <a:r>
              <a:rPr lang="es-ES" sz="2800" dirty="0" err="1" smtClean="0"/>
              <a:t>each</a:t>
            </a:r>
            <a:r>
              <a:rPr lang="es-ES" sz="2800" dirty="0" smtClean="0"/>
              <a:t> in </a:t>
            </a:r>
            <a:r>
              <a:rPr lang="es-ES" sz="2800" dirty="0" err="1" smtClean="0"/>
              <a:t>its</a:t>
            </a:r>
            <a:r>
              <a:rPr lang="es-ES" sz="2800" dirty="0" smtClean="0"/>
              <a:t> </a:t>
            </a:r>
            <a:r>
              <a:rPr lang="es-ES" sz="2800" dirty="0" err="1" smtClean="0"/>
              <a:t>domains</a:t>
            </a:r>
            <a:r>
              <a:rPr lang="es-ES" sz="2800" dirty="0" smtClean="0"/>
              <a:t> and disciplines and </a:t>
            </a:r>
            <a:r>
              <a:rPr lang="es-ES" sz="2800" dirty="0" err="1" smtClean="0"/>
              <a:t>beyond</a:t>
            </a:r>
            <a:endParaRPr lang="es-ES" sz="2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s-ES" sz="2800" dirty="0" err="1" smtClean="0"/>
              <a:t>Students</a:t>
            </a:r>
            <a:r>
              <a:rPr lang="es-ES" sz="2800" dirty="0" smtClean="0"/>
              <a:t> </a:t>
            </a:r>
            <a:r>
              <a:rPr lang="es-ES" sz="2800" dirty="0" err="1" smtClean="0"/>
              <a:t>projects</a:t>
            </a:r>
            <a:r>
              <a:rPr lang="es-ES" sz="2800" dirty="0" smtClean="0"/>
              <a:t> (</a:t>
            </a:r>
            <a:r>
              <a:rPr lang="es-ES" sz="2800" dirty="0" err="1" smtClean="0"/>
              <a:t>MSs</a:t>
            </a:r>
            <a:r>
              <a:rPr lang="es-ES" sz="2800" dirty="0" smtClean="0"/>
              <a:t>, </a:t>
            </a:r>
            <a:r>
              <a:rPr lang="es-ES" sz="2800" dirty="0" err="1"/>
              <a:t>B</a:t>
            </a:r>
            <a:r>
              <a:rPr lang="es-ES" sz="2800" dirty="0" err="1" smtClean="0"/>
              <a:t>.Eng</a:t>
            </a:r>
            <a:r>
              <a:rPr lang="es-ES" sz="2800" dirty="0" smtClean="0"/>
              <a:t>, Doctoral </a:t>
            </a:r>
            <a:r>
              <a:rPr lang="es-ES" sz="2800" dirty="0" err="1" smtClean="0"/>
              <a:t>Theses</a:t>
            </a:r>
            <a:r>
              <a:rPr lang="es-ES" sz="28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61665" t="29120" r="11530" b="26960"/>
          <a:stretch/>
        </p:blipFill>
        <p:spPr>
          <a:xfrm>
            <a:off x="310851" y="3568352"/>
            <a:ext cx="4606531" cy="2601837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310851" y="3228454"/>
            <a:ext cx="5790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ES" b="1" dirty="0" smtClean="0">
                <a:solidFill>
                  <a:srgbClr val="000000"/>
                </a:solidFill>
                <a:latin typeface="var( --e-global-typography-prim"/>
              </a:rPr>
              <a:t>Education </a:t>
            </a:r>
            <a:r>
              <a:rPr lang="en-US" altLang="es-ES" b="1" dirty="0">
                <a:solidFill>
                  <a:srgbClr val="000000"/>
                </a:solidFill>
                <a:latin typeface="var( --e-global-typography-prim"/>
              </a:rPr>
              <a:t>and the </a:t>
            </a:r>
            <a:r>
              <a:rPr lang="en-US" altLang="es-ES" b="1" dirty="0" smtClean="0">
                <a:solidFill>
                  <a:srgbClr val="000000"/>
                </a:solidFill>
                <a:latin typeface="var( --e-global-typography-prim"/>
              </a:rPr>
              <a:t>SDGs at UPM</a:t>
            </a:r>
            <a:endParaRPr lang="en-US" altLang="es-ES" b="1" dirty="0">
              <a:solidFill>
                <a:srgbClr val="000000"/>
              </a:solidFill>
              <a:latin typeface="var( --e-global-typography-prim"/>
            </a:endParaRPr>
          </a:p>
          <a:p>
            <a:endParaRPr lang="en-US" altLang="es-ES" b="1" dirty="0" smtClean="0">
              <a:solidFill>
                <a:srgbClr val="000000"/>
              </a:solidFill>
              <a:latin typeface="var( --e-global-typography-prim"/>
            </a:endParaRPr>
          </a:p>
          <a:p>
            <a:endParaRPr lang="es-ES_tradnl" altLang="es-ES" b="1" dirty="0">
              <a:solidFill>
                <a:srgbClr val="000000"/>
              </a:solidFill>
              <a:latin typeface="var( --e-global-typography-prim"/>
            </a:endParaRPr>
          </a:p>
        </p:txBody>
      </p:sp>
      <p:sp>
        <p:nvSpPr>
          <p:cNvPr id="9" name="Rectángulo 3"/>
          <p:cNvSpPr>
            <a:spLocks noChangeArrowheads="1"/>
          </p:cNvSpPr>
          <p:nvPr/>
        </p:nvSpPr>
        <p:spPr bwMode="auto">
          <a:xfrm>
            <a:off x="5993296" y="3657411"/>
            <a:ext cx="63365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n-US" sz="2000" b="1" dirty="0" smtClean="0"/>
              <a:t>BACHELOR OF ENG AND MASTER THESIS GRANTS PROMOTING  SUSTAINABILITY AT UPM CAMPUSES</a:t>
            </a:r>
          </a:p>
          <a:p>
            <a:endParaRPr lang="es-ES" altLang="en-US" sz="2000" b="1" dirty="0"/>
          </a:p>
          <a:p>
            <a:r>
              <a:rPr lang="es-ES" altLang="en-US" sz="2000" b="1" dirty="0" err="1" smtClean="0"/>
              <a:t>Calls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made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since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Academic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year</a:t>
            </a:r>
            <a:r>
              <a:rPr lang="es-ES" altLang="en-US" sz="2000" b="1" dirty="0" smtClean="0"/>
              <a:t> 2016/2017</a:t>
            </a:r>
          </a:p>
          <a:p>
            <a:endParaRPr lang="es-ES" altLang="en-US" sz="2000" b="1" dirty="0"/>
          </a:p>
          <a:p>
            <a:r>
              <a:rPr lang="es-ES" altLang="en-US" sz="2000" b="1" dirty="0" smtClean="0"/>
              <a:t>So </a:t>
            </a:r>
            <a:r>
              <a:rPr lang="es-ES" altLang="en-US" sz="2000" b="1" dirty="0" err="1" smtClean="0"/>
              <a:t>far</a:t>
            </a:r>
            <a:r>
              <a:rPr lang="es-ES" altLang="en-US" sz="2000" b="1" dirty="0" smtClean="0"/>
              <a:t> more </a:t>
            </a:r>
            <a:r>
              <a:rPr lang="es-ES" altLang="en-US" sz="2000" b="1" dirty="0" err="1" smtClean="0"/>
              <a:t>than</a:t>
            </a:r>
            <a:r>
              <a:rPr lang="es-ES" altLang="en-US" sz="2000" b="1" dirty="0" smtClean="0"/>
              <a:t> 70 </a:t>
            </a:r>
            <a:r>
              <a:rPr lang="es-ES" altLang="en-US" sz="2000" b="1" dirty="0" err="1" smtClean="0"/>
              <a:t>grants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have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been</a:t>
            </a:r>
            <a:r>
              <a:rPr lang="es-ES" altLang="en-US" sz="2000" b="1" dirty="0" smtClean="0"/>
              <a:t> </a:t>
            </a:r>
            <a:r>
              <a:rPr lang="es-ES" altLang="en-US" sz="2000" b="1" dirty="0" err="1" smtClean="0"/>
              <a:t>granted</a:t>
            </a:r>
            <a:r>
              <a:rPr lang="es-ES" altLang="en-US" sz="2000" b="1" dirty="0" smtClean="0"/>
              <a:t> to UPM </a:t>
            </a:r>
            <a:r>
              <a:rPr lang="es-ES" altLang="en-US" sz="2000" b="1" dirty="0" err="1" smtClean="0"/>
              <a:t>students</a:t>
            </a:r>
            <a:endParaRPr lang="es-E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351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90242" y="-206722"/>
            <a:ext cx="9053136" cy="1163637"/>
          </a:xfrm>
        </p:spPr>
        <p:txBody>
          <a:bodyPr>
            <a:normAutofit/>
          </a:bodyPr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organisations</a:t>
            </a:r>
            <a:r>
              <a:rPr lang="es-ES" dirty="0" smtClean="0"/>
              <a:t>’ </a:t>
            </a:r>
            <a:r>
              <a:rPr lang="es-ES" dirty="0" err="1" smtClean="0"/>
              <a:t>mission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7342" y="1070975"/>
            <a:ext cx="9538252" cy="173030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Internal</a:t>
            </a:r>
            <a:r>
              <a:rPr lang="es-ES" sz="3200" dirty="0" smtClean="0"/>
              <a:t> </a:t>
            </a:r>
            <a:r>
              <a:rPr lang="es-ES" sz="3200" dirty="0" err="1" smtClean="0"/>
              <a:t>management</a:t>
            </a:r>
            <a:r>
              <a:rPr lang="es-ES" sz="3200" dirty="0" smtClean="0"/>
              <a:t> – show and </a:t>
            </a:r>
            <a:r>
              <a:rPr lang="es-ES" sz="3200" dirty="0" err="1" smtClean="0"/>
              <a:t>accredit</a:t>
            </a:r>
            <a:r>
              <a:rPr lang="es-ES" sz="3200" dirty="0" smtClean="0"/>
              <a:t> </a:t>
            </a:r>
            <a:r>
              <a:rPr lang="es-ES" sz="3200" dirty="0" err="1" smtClean="0"/>
              <a:t>progress</a:t>
            </a:r>
            <a:r>
              <a:rPr lang="es-ES" sz="3200" dirty="0" smtClean="0"/>
              <a:t> in net-</a:t>
            </a:r>
            <a:r>
              <a:rPr lang="es-ES" sz="3200" dirty="0" err="1" smtClean="0"/>
              <a:t>zero</a:t>
            </a:r>
            <a:r>
              <a:rPr lang="es-ES" sz="3200" dirty="0" smtClean="0"/>
              <a:t> </a:t>
            </a:r>
            <a:r>
              <a:rPr lang="es-ES" sz="3200" dirty="0" err="1" smtClean="0"/>
              <a:t>transition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46" y="1965737"/>
            <a:ext cx="3170593" cy="45223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448" y="1619991"/>
            <a:ext cx="7852552" cy="4756536"/>
          </a:xfrm>
          <a:prstGeom prst="rect">
            <a:avLst/>
          </a:prstGeom>
        </p:spPr>
      </p:pic>
      <p:pic>
        <p:nvPicPr>
          <p:cNvPr id="9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4" y="1613105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487104" y="2546008"/>
            <a:ext cx="275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6600"/>
                </a:solidFill>
              </a:rPr>
              <a:t>Scope</a:t>
            </a:r>
            <a:r>
              <a:rPr lang="es-ES" b="1" dirty="0" smtClean="0">
                <a:solidFill>
                  <a:srgbClr val="FF6600"/>
                </a:solidFill>
              </a:rPr>
              <a:t> 2. </a:t>
            </a:r>
            <a:r>
              <a:rPr lang="es-ES" b="1" dirty="0" err="1" smtClean="0">
                <a:solidFill>
                  <a:srgbClr val="FF6600"/>
                </a:solidFill>
              </a:rPr>
              <a:t>Indirect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err="1" smtClean="0">
                <a:solidFill>
                  <a:srgbClr val="FF6600"/>
                </a:solidFill>
              </a:rPr>
              <a:t>emissions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289753" y="3986257"/>
            <a:ext cx="124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Scope1.</a:t>
            </a:r>
          </a:p>
          <a:p>
            <a:r>
              <a:rPr lang="es-ES" b="1" dirty="0" err="1" smtClean="0">
                <a:solidFill>
                  <a:srgbClr val="0070C0"/>
                </a:solidFill>
              </a:rPr>
              <a:t>Direct</a:t>
            </a:r>
            <a:r>
              <a:rPr lang="es-ES" b="1" dirty="0" smtClean="0">
                <a:solidFill>
                  <a:srgbClr val="0070C0"/>
                </a:solidFill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</a:rPr>
              <a:t>emissions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90242" y="-206722"/>
            <a:ext cx="9053136" cy="1163637"/>
          </a:xfrm>
        </p:spPr>
        <p:txBody>
          <a:bodyPr>
            <a:normAutofit/>
          </a:bodyPr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organisations</a:t>
            </a:r>
            <a:r>
              <a:rPr lang="es-ES" dirty="0" smtClean="0"/>
              <a:t>’ </a:t>
            </a:r>
            <a:r>
              <a:rPr lang="es-ES" dirty="0" err="1" smtClean="0"/>
              <a:t>mission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0878" y="1375672"/>
            <a:ext cx="9538252" cy="1730305"/>
          </a:xfrm>
        </p:spPr>
        <p:txBody>
          <a:bodyPr>
            <a:noAutofit/>
          </a:bodyPr>
          <a:lstStyle/>
          <a:p>
            <a:pPr algn="l"/>
            <a:r>
              <a:rPr lang="es-ES" sz="3200" dirty="0" err="1" smtClean="0"/>
              <a:t>Research</a:t>
            </a:r>
            <a:r>
              <a:rPr lang="es-ES" sz="3200" dirty="0" smtClean="0"/>
              <a:t> &amp; </a:t>
            </a:r>
            <a:r>
              <a:rPr lang="es-ES" sz="3200" dirty="0" err="1" smtClean="0"/>
              <a:t>Innovation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264" y="2498916"/>
            <a:ext cx="7356716" cy="345594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2088" y="2084340"/>
            <a:ext cx="686245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#1 position in </a:t>
            </a:r>
            <a:r>
              <a:rPr kumimoji="0" lang="es-ES" altLang="es-E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patents</a:t>
            </a:r>
            <a:r>
              <a:rPr kumimoji="0" lang="es-ES" altLang="es-E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related</a:t>
            </a:r>
            <a:r>
              <a:rPr kumimoji="0" lang="es-ES" altLang="es-E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to </a:t>
            </a:r>
            <a:r>
              <a:rPr kumimoji="0" lang="es-ES" altLang="es-E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climate</a:t>
            </a:r>
            <a:r>
              <a:rPr kumimoji="0" lang="es-ES" altLang="es-E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change</a:t>
            </a:r>
            <a:r>
              <a:rPr kumimoji="0" lang="es-ES" altLang="es-E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ES" altLang="es-ES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mitigation</a:t>
            </a:r>
            <a:r>
              <a:rPr kumimoji="0" lang="es-ES" altLang="es-E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62204" b="6737"/>
          <a:stretch/>
        </p:blipFill>
        <p:spPr>
          <a:xfrm>
            <a:off x="8065675" y="1081135"/>
            <a:ext cx="3929329" cy="545384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964424" y="2670048"/>
            <a:ext cx="320040" cy="435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0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89" y="-216661"/>
            <a:ext cx="9053136" cy="1163637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Collaboration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369" y="1127194"/>
            <a:ext cx="9538252" cy="173030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Create</a:t>
            </a:r>
            <a:r>
              <a:rPr lang="es-ES" sz="3200" dirty="0" smtClean="0"/>
              <a:t> </a:t>
            </a:r>
            <a:r>
              <a:rPr lang="es-ES" sz="3200" dirty="0" err="1" smtClean="0"/>
              <a:t>critical</a:t>
            </a:r>
            <a:r>
              <a:rPr lang="es-ES" sz="3200" dirty="0" smtClean="0"/>
              <a:t> </a:t>
            </a:r>
            <a:r>
              <a:rPr lang="es-ES" sz="3200" dirty="0" err="1" smtClean="0"/>
              <a:t>mass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smtClean="0"/>
              <a:t>Share </a:t>
            </a:r>
            <a:r>
              <a:rPr lang="es-ES" sz="3200" dirty="0" err="1" smtClean="0"/>
              <a:t>experience</a:t>
            </a:r>
            <a:r>
              <a:rPr lang="es-ES" sz="3200" dirty="0" smtClean="0"/>
              <a:t> and </a:t>
            </a:r>
            <a:r>
              <a:rPr lang="es-ES" sz="3200" dirty="0" err="1" smtClean="0"/>
              <a:t>learn</a:t>
            </a:r>
            <a:r>
              <a:rPr lang="es-ES" sz="3200" dirty="0" smtClean="0"/>
              <a:t> </a:t>
            </a:r>
            <a:r>
              <a:rPr lang="es-ES" sz="3200" dirty="0" err="1" smtClean="0"/>
              <a:t>from</a:t>
            </a:r>
            <a:r>
              <a:rPr lang="es-ES" sz="3200" dirty="0" smtClean="0"/>
              <a:t> </a:t>
            </a:r>
            <a:r>
              <a:rPr lang="es-ES" sz="3200" dirty="0" err="1" smtClean="0"/>
              <a:t>others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Joint</a:t>
            </a:r>
            <a:r>
              <a:rPr lang="es-ES" sz="3200" dirty="0" smtClean="0"/>
              <a:t> </a:t>
            </a:r>
            <a:r>
              <a:rPr lang="es-ES" sz="3200" dirty="0" err="1" smtClean="0"/>
              <a:t>efforts</a:t>
            </a:r>
            <a:r>
              <a:rPr lang="es-ES" sz="3200" dirty="0" smtClean="0"/>
              <a:t>, </a:t>
            </a:r>
            <a:r>
              <a:rPr lang="es-ES" sz="3200" dirty="0" err="1" smtClean="0"/>
              <a:t>summing</a:t>
            </a:r>
            <a:r>
              <a:rPr lang="es-ES" sz="3200" dirty="0" smtClean="0"/>
              <a:t> </a:t>
            </a:r>
            <a:r>
              <a:rPr lang="es-ES" sz="3200" dirty="0" err="1" smtClean="0"/>
              <a:t>expertise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smtClean="0"/>
              <a:t>Pool </a:t>
            </a:r>
            <a:r>
              <a:rPr lang="es-ES" sz="3200" dirty="0" err="1" smtClean="0"/>
              <a:t>investment</a:t>
            </a:r>
            <a:r>
              <a:rPr lang="es-ES" sz="3200" dirty="0" smtClean="0"/>
              <a:t> </a:t>
            </a:r>
            <a:r>
              <a:rPr lang="es-ES" sz="3200" dirty="0" err="1" smtClean="0"/>
              <a:t>risks</a:t>
            </a:r>
            <a:r>
              <a:rPr lang="es-ES" sz="3200" dirty="0" smtClean="0"/>
              <a:t> and </a:t>
            </a:r>
            <a:r>
              <a:rPr lang="es-ES" sz="3200" dirty="0" err="1" smtClean="0"/>
              <a:t>multiply</a:t>
            </a:r>
            <a:r>
              <a:rPr lang="es-ES" sz="3200" dirty="0" smtClean="0"/>
              <a:t> </a:t>
            </a:r>
            <a:r>
              <a:rPr lang="es-ES" sz="3200" dirty="0" err="1" smtClean="0"/>
              <a:t>research</a:t>
            </a:r>
            <a:r>
              <a:rPr lang="es-ES" sz="3200" dirty="0" smtClean="0"/>
              <a:t> </a:t>
            </a:r>
            <a:r>
              <a:rPr lang="es-ES" sz="3200" dirty="0" err="1" smtClean="0"/>
              <a:t>strategies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Engaging</a:t>
            </a:r>
            <a:r>
              <a:rPr lang="es-ES" sz="3200" dirty="0" smtClean="0"/>
              <a:t> in </a:t>
            </a:r>
            <a:r>
              <a:rPr lang="es-ES" sz="3200" dirty="0" err="1" smtClean="0"/>
              <a:t>multi</a:t>
            </a:r>
            <a:r>
              <a:rPr lang="es-ES" sz="3200" dirty="0" smtClean="0"/>
              <a:t>-actor </a:t>
            </a:r>
            <a:r>
              <a:rPr lang="es-ES" sz="3200" dirty="0" err="1" smtClean="0"/>
              <a:t>partnerships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algn="l"/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89" y="-216661"/>
            <a:ext cx="9053136" cy="1163637"/>
          </a:xfrm>
        </p:spPr>
        <p:txBody>
          <a:bodyPr>
            <a:normAutofit/>
          </a:bodyPr>
          <a:lstStyle/>
          <a:p>
            <a:pPr algn="l"/>
            <a:r>
              <a:rPr lang="es-ES" dirty="0" err="1" smtClean="0"/>
              <a:t>Collaboration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369" y="1127194"/>
            <a:ext cx="9538252" cy="173030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dirty="0" err="1" smtClean="0"/>
              <a:t>Engaging</a:t>
            </a:r>
            <a:r>
              <a:rPr lang="es-ES" sz="3200" dirty="0" smtClean="0"/>
              <a:t> in </a:t>
            </a:r>
            <a:r>
              <a:rPr lang="es-ES" sz="3200" dirty="0" err="1" smtClean="0"/>
              <a:t>multi</a:t>
            </a:r>
            <a:r>
              <a:rPr lang="es-ES" sz="3200" dirty="0" smtClean="0"/>
              <a:t>-actor </a:t>
            </a:r>
            <a:r>
              <a:rPr lang="es-ES" sz="3200" dirty="0" err="1" smtClean="0"/>
              <a:t>partnerships</a:t>
            </a: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algn="l"/>
            <a:endParaRPr lang="es-ES" sz="3200" dirty="0"/>
          </a:p>
        </p:txBody>
      </p:sp>
      <p:pic>
        <p:nvPicPr>
          <p:cNvPr id="1026" name="Picture 2" descr="https://elevent.ly/esof/ESOF_logo_progra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09" y="168207"/>
            <a:ext cx="2193680" cy="8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g" descr="../../../8%20ADMINISTRATION/Information%20and%20Communication/Logos/CESAER%20Logo%202018/logo%20cesaer%20(low%20res)%5b2%5d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48680" y="6375951"/>
            <a:ext cx="1490459" cy="433045"/>
          </a:xfrm>
          <a:prstGeom prst="rect">
            <a:avLst/>
          </a:prstGeom>
          <a:ln/>
        </p:spPr>
      </p:pic>
      <p:pic>
        <p:nvPicPr>
          <p:cNvPr id="1030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1" y="6211956"/>
            <a:ext cx="1391348" cy="6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971" y="1110260"/>
            <a:ext cx="4018853" cy="54822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16537" t="10532" r="18889" b="15969"/>
          <a:stretch/>
        </p:blipFill>
        <p:spPr>
          <a:xfrm>
            <a:off x="2234706" y="4246282"/>
            <a:ext cx="5112917" cy="32735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1035" t="23518" r="48093" b="31917"/>
          <a:stretch/>
        </p:blipFill>
        <p:spPr>
          <a:xfrm>
            <a:off x="234216" y="1717379"/>
            <a:ext cx="6670549" cy="2390541"/>
          </a:xfrm>
          <a:prstGeom prst="rect">
            <a:avLst/>
          </a:prstGeom>
        </p:spPr>
      </p:pic>
      <p:pic>
        <p:nvPicPr>
          <p:cNvPr id="12" name="Picture 6" descr="LOGOTIPO leyenda col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1" y="207526"/>
            <a:ext cx="1817844" cy="8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080C6B6C3764DBDBE63D9759BD350" ma:contentTypeVersion="16" ma:contentTypeDescription="Create a new document." ma:contentTypeScope="" ma:versionID="ec1b0290bfd01d0dd8ceafac2438fc3c">
  <xsd:schema xmlns:xsd="http://www.w3.org/2001/XMLSchema" xmlns:xs="http://www.w3.org/2001/XMLSchema" xmlns:p="http://schemas.microsoft.com/office/2006/metadata/properties" xmlns:ns2="79f31281-6e73-4091-abea-bf15e50d3b70" xmlns:ns3="df50260a-9d61-4048-9e2b-bb2690a3013a" targetNamespace="http://schemas.microsoft.com/office/2006/metadata/properties" ma:root="true" ma:fieldsID="03894c6f47d21b07df400f3f562d8a4a" ns2:_="" ns3:_="">
    <xsd:import namespace="79f31281-6e73-4091-abea-bf15e50d3b70"/>
    <xsd:import namespace="df50260a-9d61-4048-9e2b-bb2690a30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31281-6e73-4091-abea-bf15e50d3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fd2600-4238-4185-8a87-9d2cbd41b6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0260a-9d61-4048-9e2b-bb2690a30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43c7d1-89a1-4324-a9a9-bf97f43523bc}" ma:internalName="TaxCatchAll" ma:showField="CatchAllData" ma:web="df50260a-9d61-4048-9e2b-bb2690a30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86D15D-E916-4233-BAE3-3175860E8672}"/>
</file>

<file path=customXml/itemProps2.xml><?xml version="1.0" encoding="utf-8"?>
<ds:datastoreItem xmlns:ds="http://schemas.openxmlformats.org/officeDocument/2006/customXml" ds:itemID="{2FE90C97-D15D-426B-A179-25247C7404DC}"/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334</Words>
  <Application>Microsoft Office PowerPoint</Application>
  <PresentationFormat>Panorámica</PresentationFormat>
  <Paragraphs>72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inherit</vt:lpstr>
      <vt:lpstr>var( --e-global-typography-prim</vt:lpstr>
      <vt:lpstr>Tema de Office</vt:lpstr>
      <vt:lpstr> SS2.34 Engaging Researchers in the Net-Zero Transition</vt:lpstr>
      <vt:lpstr>Presentación de PowerPoint</vt:lpstr>
      <vt:lpstr>Inter-disciplinarity </vt:lpstr>
      <vt:lpstr>Inter-disciplinarity </vt:lpstr>
      <vt:lpstr>Our organisations’ mission </vt:lpstr>
      <vt:lpstr>Our organisations’ mission </vt:lpstr>
      <vt:lpstr>Our organisations’ mission </vt:lpstr>
      <vt:lpstr>Collaboration</vt:lpstr>
      <vt:lpstr>Collaboration</vt:lpstr>
      <vt:lpstr>Collaboration</vt:lpstr>
    </vt:vector>
  </TitlesOfParts>
  <Company>Universidad Politecnica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ESOF</dc:title>
  <dc:creator>ALBERTO GARRIDO COLMENERO</dc:creator>
  <cp:lastModifiedBy>ALBERTO GARRIDO COLMENERO</cp:lastModifiedBy>
  <cp:revision>21</cp:revision>
  <dcterms:created xsi:type="dcterms:W3CDTF">2022-07-12T14:39:09Z</dcterms:created>
  <dcterms:modified xsi:type="dcterms:W3CDTF">2022-07-13T17:00:02Z</dcterms:modified>
</cp:coreProperties>
</file>